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 id="2147483720" r:id="rId2"/>
  </p:sldMasterIdLst>
  <p:notesMasterIdLst>
    <p:notesMasterId r:id="rId12"/>
  </p:notesMasterIdLst>
  <p:handoutMasterIdLst>
    <p:handoutMasterId r:id="rId13"/>
  </p:handoutMasterIdLst>
  <p:sldIdLst>
    <p:sldId id="256" r:id="rId3"/>
    <p:sldId id="257" r:id="rId4"/>
    <p:sldId id="258" r:id="rId5"/>
    <p:sldId id="259" r:id="rId6"/>
    <p:sldId id="260" r:id="rId7"/>
    <p:sldId id="261"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421"/>
  </p:normalViewPr>
  <p:slideViewPr>
    <p:cSldViewPr snapToGrid="0" snapToObjects="1">
      <p:cViewPr varScale="1">
        <p:scale>
          <a:sx n="69" d="100"/>
          <a:sy n="69"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9/12/2019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a:p>
        </p:txBody>
      </p:sp>
    </p:spTree>
    <p:extLst>
      <p:ext uri="{BB962C8B-B14F-4D97-AF65-F5344CB8AC3E}">
        <p14:creationId xmlns:p14="http://schemas.microsoft.com/office/powerpoint/2010/main" val="15439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4</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a:p>
        </p:txBody>
      </p:sp>
    </p:spTree>
    <p:extLst>
      <p:ext uri="{BB962C8B-B14F-4D97-AF65-F5344CB8AC3E}">
        <p14:creationId xmlns:p14="http://schemas.microsoft.com/office/powerpoint/2010/main" val="47876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6</a:t>
            </a:fld>
            <a:endParaRPr lang="en-US"/>
          </a:p>
        </p:txBody>
      </p:sp>
    </p:spTree>
    <p:extLst>
      <p:ext uri="{BB962C8B-B14F-4D97-AF65-F5344CB8AC3E}">
        <p14:creationId xmlns:p14="http://schemas.microsoft.com/office/powerpoint/2010/main" val="29878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1802209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1622263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9894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123958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96572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33440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73023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083316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72985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96314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2109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323968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57756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1187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50180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13249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08063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7529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29524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720979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452822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5015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312044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75000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917613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98362406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Reading Section</a:t>
            </a:r>
            <a:endParaRPr lang="en-US" sz="44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87466"/>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159812"/>
          </a:xfrm>
        </p:spPr>
        <p:txBody>
          <a:bodyPr/>
          <a:lstStyle/>
          <a:p>
            <a:r>
              <a:rPr lang="en-US" b="1" dirty="0" smtClean="0"/>
              <a:t>Purpose</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 </a:t>
            </a:r>
            <a:r>
              <a:rPr lang="en-US" sz="3600" i="1" dirty="0" smtClean="0"/>
              <a:t>purpose</a:t>
            </a:r>
            <a:r>
              <a:rPr lang="en-US" sz="3600" dirty="0" smtClean="0"/>
              <a:t> question asks you to look for the reason that a word, phrase, or sentence is included in the reading passage. Why</a:t>
            </a:r>
            <a:r>
              <a:rPr lang="en-US" sz="3600" i="1" dirty="0" smtClean="0"/>
              <a:t> </a:t>
            </a:r>
            <a:r>
              <a:rPr lang="en-US" sz="3600" dirty="0" smtClean="0"/>
              <a:t>did the author mention it? </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076684"/>
          </a:xfrm>
        </p:spPr>
        <p:txBody>
          <a:bodyPr/>
          <a:lstStyle/>
          <a:p>
            <a:r>
              <a:rPr lang="en-US" b="1" dirty="0" smtClean="0"/>
              <a:t>1  Identify the purpose question</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endParaRPr lang="en-US" dirty="0"/>
          </a:p>
          <a:p>
            <a:pPr marL="0" indent="0">
              <a:buNone/>
            </a:pPr>
            <a:r>
              <a:rPr lang="en-US" sz="3600" dirty="0" smtClean="0"/>
              <a:t>Why does the author mention “krill” in Paragraph 4?</a:t>
            </a:r>
          </a:p>
          <a:p>
            <a:pPr marL="0" indent="0">
              <a:buNone/>
            </a:pPr>
            <a:endParaRPr lang="en-US" sz="3600" dirty="0"/>
          </a:p>
          <a:p>
            <a:pPr marL="0" indent="0">
              <a:buNone/>
            </a:pPr>
            <a:r>
              <a:rPr lang="en-US" sz="3600" dirty="0" smtClean="0"/>
              <a:t>The author uses “krill” as an example of</a:t>
            </a:r>
          </a:p>
          <a:p>
            <a:pPr marL="0" indent="0">
              <a:buNone/>
            </a:pPr>
            <a:endParaRPr lang="en-US" sz="3600" dirty="0"/>
          </a:p>
          <a:p>
            <a:pPr marL="0" indent="0">
              <a:buNone/>
            </a:pPr>
            <a:r>
              <a:rPr lang="en-US" sz="3600" dirty="0" smtClean="0"/>
              <a:t>The author discusses “krill” in order to</a:t>
            </a:r>
            <a:endParaRPr lang="en-US" sz="3600" dirty="0"/>
          </a:p>
        </p:txBody>
      </p:sp>
    </p:spTree>
    <p:extLst>
      <p:ext uri="{BB962C8B-B14F-4D97-AF65-F5344CB8AC3E}">
        <p14:creationId xmlns:p14="http://schemas.microsoft.com/office/powerpoint/2010/main" val="84882212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390" y="133005"/>
            <a:ext cx="10838410" cy="1080654"/>
          </a:xfrm>
        </p:spPr>
        <p:txBody>
          <a:bodyPr/>
          <a:lstStyle/>
          <a:p>
            <a:r>
              <a:rPr lang="en-US" b="1" dirty="0" smtClean="0"/>
              <a:t>2  Find the word or phrase in the passage</a:t>
            </a:r>
            <a:endParaRPr lang="en-US" b="1" dirty="0"/>
          </a:p>
        </p:txBody>
      </p:sp>
      <p:sp>
        <p:nvSpPr>
          <p:cNvPr id="4" name="Content Placeholder 3"/>
          <p:cNvSpPr>
            <a:spLocks noGrp="1"/>
          </p:cNvSpPr>
          <p:nvPr>
            <p:ph sz="half" idx="1"/>
          </p:nvPr>
        </p:nvSpPr>
        <p:spPr>
          <a:xfrm>
            <a:off x="515390" y="1729047"/>
            <a:ext cx="3990108" cy="4655128"/>
          </a:xfrm>
          <a:ln>
            <a:noFill/>
          </a:ln>
        </p:spPr>
        <p:txBody>
          <a:bodyPr>
            <a:normAutofit/>
          </a:bodyPr>
          <a:lstStyle/>
          <a:p>
            <a:pPr marL="0" indent="0">
              <a:buNone/>
            </a:pPr>
            <a:r>
              <a:rPr lang="en-US" sz="3600" dirty="0" smtClean="0"/>
              <a:t>Why does the author mention “krill” in paragraph 4?</a:t>
            </a:r>
            <a:endParaRPr lang="en-US" sz="3600" dirty="0"/>
          </a:p>
        </p:txBody>
      </p:sp>
      <p:sp>
        <p:nvSpPr>
          <p:cNvPr id="5" name="Content Placeholder 4"/>
          <p:cNvSpPr>
            <a:spLocks noGrp="1"/>
          </p:cNvSpPr>
          <p:nvPr>
            <p:ph sz="half" idx="2"/>
          </p:nvPr>
        </p:nvSpPr>
        <p:spPr>
          <a:xfrm>
            <a:off x="4655127" y="1729047"/>
            <a:ext cx="7298575" cy="4655128"/>
          </a:xfrm>
          <a:ln>
            <a:noFill/>
          </a:ln>
        </p:spPr>
        <p:txBody>
          <a:bodyPr>
            <a:noAutofit/>
          </a:bodyPr>
          <a:lstStyle/>
          <a:p>
            <a:pPr marL="0" indent="0">
              <a:buNone/>
            </a:pPr>
            <a:r>
              <a:rPr lang="en-US" sz="3600" u="sng" dirty="0" smtClean="0"/>
              <a:t>P 4</a:t>
            </a:r>
            <a:r>
              <a:rPr lang="en-US" sz="3600" dirty="0" smtClean="0"/>
              <a:t>   One complex community is the oceanic food web that includes krill, a primary consumer. </a:t>
            </a:r>
            <a:r>
              <a:rPr lang="en-US" sz="3600" i="1" dirty="0" smtClean="0"/>
              <a:t>Krill </a:t>
            </a:r>
            <a:r>
              <a:rPr lang="en-US" sz="3600" dirty="0" smtClean="0"/>
              <a:t>is a shrimplike crustacean that is a major food for an interrelated group of organisms, including whales, fish, seabirds, seals, and squid in the Antarctic region. All of these organisms participate in numerous other food chains as well.</a:t>
            </a:r>
            <a:endParaRPr lang="en-US" sz="3600" dirty="0"/>
          </a:p>
        </p:txBody>
      </p:sp>
    </p:spTree>
    <p:extLst>
      <p:ext uri="{BB962C8B-B14F-4D97-AF65-F5344CB8AC3E}">
        <p14:creationId xmlns:p14="http://schemas.microsoft.com/office/powerpoint/2010/main" val="110601236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2755"/>
            <a:ext cx="10515600" cy="1014153"/>
          </a:xfrm>
        </p:spPr>
        <p:txBody>
          <a:bodyPr>
            <a:normAutofit/>
          </a:bodyPr>
          <a:lstStyle/>
          <a:p>
            <a:r>
              <a:rPr lang="en-US" b="1" smtClean="0"/>
              <a:t>3  Read </a:t>
            </a:r>
            <a:r>
              <a:rPr lang="en-US" b="1" dirty="0" smtClean="0"/>
              <a:t>the first words in the answer choices</a:t>
            </a:r>
            <a:endParaRPr lang="en-US" b="1" dirty="0"/>
          </a:p>
        </p:txBody>
      </p:sp>
      <p:sp>
        <p:nvSpPr>
          <p:cNvPr id="6" name="Content Placeholder 5"/>
          <p:cNvSpPr>
            <a:spLocks noGrp="1"/>
          </p:cNvSpPr>
          <p:nvPr>
            <p:ph idx="1"/>
          </p:nvPr>
        </p:nvSpPr>
        <p:spPr>
          <a:xfrm>
            <a:off x="838200" y="1662546"/>
            <a:ext cx="10515600" cy="4987636"/>
          </a:xfrm>
        </p:spPr>
        <p:txBody>
          <a:bodyPr>
            <a:noAutofit/>
          </a:bodyPr>
          <a:lstStyle/>
          <a:p>
            <a:pPr marL="0" indent="0">
              <a:lnSpc>
                <a:spcPct val="100000"/>
              </a:lnSpc>
              <a:spcBef>
                <a:spcPts val="0"/>
              </a:spcBef>
              <a:spcAft>
                <a:spcPts val="0"/>
              </a:spcAft>
              <a:buNone/>
            </a:pPr>
            <a:r>
              <a:rPr lang="en-US" sz="3600" dirty="0" smtClean="0"/>
              <a:t>To </a:t>
            </a:r>
            <a:r>
              <a:rPr lang="en-US" sz="3600" i="1" dirty="0" smtClean="0"/>
              <a:t>contradict</a:t>
            </a:r>
            <a:r>
              <a:rPr lang="en-US" sz="3600" dirty="0" smtClean="0"/>
              <a:t>   OR   To </a:t>
            </a:r>
            <a:r>
              <a:rPr lang="en-US" sz="3600" i="1" dirty="0" smtClean="0"/>
              <a:t>refute</a:t>
            </a:r>
          </a:p>
          <a:p>
            <a:pPr marL="0" indent="0">
              <a:lnSpc>
                <a:spcPct val="100000"/>
              </a:lnSpc>
              <a:spcBef>
                <a:spcPts val="400"/>
              </a:spcBef>
              <a:spcAft>
                <a:spcPts val="0"/>
              </a:spcAft>
              <a:buNone/>
            </a:pPr>
            <a:r>
              <a:rPr lang="en-US" sz="3600" dirty="0" smtClean="0"/>
              <a:t>To </a:t>
            </a:r>
            <a:r>
              <a:rPr lang="en-US" sz="3600" i="1" dirty="0" smtClean="0"/>
              <a:t>contrast</a:t>
            </a:r>
          </a:p>
          <a:p>
            <a:pPr marL="0" indent="0">
              <a:lnSpc>
                <a:spcPct val="100000"/>
              </a:lnSpc>
              <a:spcBef>
                <a:spcPts val="400"/>
              </a:spcBef>
              <a:spcAft>
                <a:spcPts val="0"/>
              </a:spcAft>
              <a:buNone/>
            </a:pPr>
            <a:r>
              <a:rPr lang="en-US" sz="3600" dirty="0" smtClean="0"/>
              <a:t>To </a:t>
            </a:r>
            <a:r>
              <a:rPr lang="en-US" sz="3600" i="1" dirty="0" smtClean="0"/>
              <a:t>criticize</a:t>
            </a:r>
          </a:p>
          <a:p>
            <a:pPr marL="0" indent="0">
              <a:lnSpc>
                <a:spcPct val="100000"/>
              </a:lnSpc>
              <a:spcBef>
                <a:spcPts val="400"/>
              </a:spcBef>
              <a:spcAft>
                <a:spcPts val="0"/>
              </a:spcAft>
              <a:buNone/>
            </a:pPr>
            <a:r>
              <a:rPr lang="en-US" sz="3600" dirty="0" smtClean="0"/>
              <a:t>To </a:t>
            </a:r>
            <a:r>
              <a:rPr lang="en-US" sz="3600" i="1" dirty="0" smtClean="0"/>
              <a:t>define</a:t>
            </a:r>
          </a:p>
          <a:p>
            <a:pPr marL="0" indent="0">
              <a:lnSpc>
                <a:spcPct val="100000"/>
              </a:lnSpc>
              <a:spcBef>
                <a:spcPts val="400"/>
              </a:spcBef>
              <a:spcAft>
                <a:spcPts val="0"/>
              </a:spcAft>
              <a:buNone/>
            </a:pPr>
            <a:r>
              <a:rPr lang="en-US" sz="3600" dirty="0" smtClean="0"/>
              <a:t>To </a:t>
            </a:r>
            <a:r>
              <a:rPr lang="en-US" sz="3600" i="1" dirty="0" smtClean="0"/>
              <a:t>explain   </a:t>
            </a:r>
            <a:r>
              <a:rPr lang="en-US" sz="3600" dirty="0" smtClean="0"/>
              <a:t>OR   To </a:t>
            </a:r>
            <a:r>
              <a:rPr lang="en-US" sz="3600" i="1" dirty="0" smtClean="0"/>
              <a:t>illustrate</a:t>
            </a:r>
          </a:p>
          <a:p>
            <a:pPr marL="0" indent="0">
              <a:lnSpc>
                <a:spcPct val="100000"/>
              </a:lnSpc>
              <a:spcBef>
                <a:spcPts val="400"/>
              </a:spcBef>
              <a:spcAft>
                <a:spcPts val="0"/>
              </a:spcAft>
              <a:buNone/>
            </a:pPr>
            <a:r>
              <a:rPr lang="en-US" sz="3600" dirty="0" smtClean="0"/>
              <a:t>To </a:t>
            </a:r>
            <a:r>
              <a:rPr lang="en-US" sz="3600" i="1" dirty="0" smtClean="0"/>
              <a:t>provide an example   </a:t>
            </a:r>
            <a:r>
              <a:rPr lang="en-US" sz="3600" dirty="0" smtClean="0"/>
              <a:t>OR   To </a:t>
            </a:r>
            <a:r>
              <a:rPr lang="en-US" sz="3600" i="1" dirty="0" smtClean="0"/>
              <a:t>provide evidence</a:t>
            </a:r>
          </a:p>
          <a:p>
            <a:pPr marL="0" indent="0">
              <a:lnSpc>
                <a:spcPct val="100000"/>
              </a:lnSpc>
              <a:spcBef>
                <a:spcPts val="400"/>
              </a:spcBef>
              <a:spcAft>
                <a:spcPts val="0"/>
              </a:spcAft>
              <a:buNone/>
            </a:pPr>
            <a:r>
              <a:rPr lang="en-US" sz="3600" dirty="0" smtClean="0"/>
              <a:t>To </a:t>
            </a:r>
            <a:r>
              <a:rPr lang="en-US" sz="3600" i="1" dirty="0" smtClean="0"/>
              <a:t>point out   </a:t>
            </a:r>
            <a:r>
              <a:rPr lang="en-US" sz="3600" dirty="0" smtClean="0"/>
              <a:t>OR   To </a:t>
            </a:r>
            <a:r>
              <a:rPr lang="en-US" sz="3600" i="1" dirty="0" smtClean="0"/>
              <a:t>note</a:t>
            </a:r>
          </a:p>
          <a:p>
            <a:pPr marL="0" indent="0">
              <a:lnSpc>
                <a:spcPct val="100000"/>
              </a:lnSpc>
              <a:spcBef>
                <a:spcPts val="400"/>
              </a:spcBef>
              <a:spcAft>
                <a:spcPts val="0"/>
              </a:spcAft>
              <a:buNone/>
            </a:pPr>
            <a:r>
              <a:rPr lang="en-US" sz="3600" dirty="0" smtClean="0"/>
              <a:t>To </a:t>
            </a:r>
            <a:r>
              <a:rPr lang="en-US" sz="3600" i="1" dirty="0" smtClean="0"/>
              <a:t>suggest</a:t>
            </a:r>
            <a:r>
              <a:rPr lang="en-US" sz="3600" dirty="0" smtClean="0"/>
              <a:t> a solution</a:t>
            </a:r>
            <a:endParaRPr lang="en-US" sz="3600" dirty="0"/>
          </a:p>
        </p:txBody>
      </p:sp>
    </p:spTree>
    <p:extLst>
      <p:ext uri="{BB962C8B-B14F-4D97-AF65-F5344CB8AC3E}">
        <p14:creationId xmlns:p14="http://schemas.microsoft.com/office/powerpoint/2010/main" val="128460965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6603"/>
            <a:ext cx="10317480" cy="993557"/>
          </a:xfrm>
        </p:spPr>
        <p:txBody>
          <a:bodyPr/>
          <a:lstStyle/>
          <a:p>
            <a:r>
              <a:rPr lang="en-US" b="1" dirty="0" smtClean="0"/>
              <a:t>Question</a:t>
            </a:r>
            <a:endParaRPr lang="en-US" b="1" dirty="0"/>
          </a:p>
        </p:txBody>
      </p:sp>
      <p:sp>
        <p:nvSpPr>
          <p:cNvPr id="3" name="Content Placeholder 2"/>
          <p:cNvSpPr>
            <a:spLocks noGrp="1"/>
          </p:cNvSpPr>
          <p:nvPr>
            <p:ph idx="1"/>
          </p:nvPr>
        </p:nvSpPr>
        <p:spPr>
          <a:xfrm>
            <a:off x="838200" y="1828799"/>
            <a:ext cx="10515600" cy="4348163"/>
          </a:xfrm>
          <a:ln>
            <a:noFill/>
          </a:ln>
        </p:spPr>
        <p:txBody>
          <a:bodyPr>
            <a:noAutofit/>
          </a:bodyPr>
          <a:lstStyle/>
          <a:p>
            <a:pPr marL="0" indent="0">
              <a:buNone/>
            </a:pPr>
            <a:r>
              <a:rPr lang="en-US" sz="3600" dirty="0" smtClean="0"/>
              <a:t>Why does the author mention “krill” in paragraph 4?	</a:t>
            </a:r>
          </a:p>
          <a:p>
            <a:pPr>
              <a:buFont typeface="Courier New" charset="0"/>
              <a:buChar char="o"/>
            </a:pPr>
            <a:r>
              <a:rPr lang="en-US" sz="3600" dirty="0"/>
              <a:t> </a:t>
            </a:r>
            <a:r>
              <a:rPr lang="en-US" sz="3600" dirty="0" smtClean="0"/>
              <a:t>To suggest a solution for a problem in the food chain</a:t>
            </a:r>
          </a:p>
          <a:p>
            <a:pPr>
              <a:buFont typeface="Courier New" charset="0"/>
              <a:buChar char="o"/>
            </a:pPr>
            <a:r>
              <a:rPr lang="en-US" sz="3600" dirty="0" smtClean="0"/>
              <a:t> To provide evidence that contradicts previously</a:t>
            </a:r>
          </a:p>
          <a:p>
            <a:pPr marL="0" indent="0">
              <a:buNone/>
            </a:pPr>
            <a:r>
              <a:rPr lang="en-US" sz="3600" dirty="0"/>
              <a:t> </a:t>
            </a:r>
            <a:r>
              <a:rPr lang="en-US" sz="3600" dirty="0" smtClean="0"/>
              <a:t>   stated opinions</a:t>
            </a:r>
          </a:p>
          <a:p>
            <a:pPr>
              <a:buFont typeface="Courier New" charset="0"/>
              <a:buChar char="o"/>
            </a:pPr>
            <a:r>
              <a:rPr lang="en-US" sz="3600" dirty="0"/>
              <a:t> </a:t>
            </a:r>
            <a:r>
              <a:rPr lang="en-US" sz="3600" dirty="0" smtClean="0"/>
              <a:t>To present an explanation for the killing of krill</a:t>
            </a:r>
          </a:p>
          <a:p>
            <a:pPr>
              <a:buFont typeface="Courier New" charset="0"/>
              <a:buChar char="o"/>
            </a:pPr>
            <a:r>
              <a:rPr lang="en-US" sz="3600" dirty="0"/>
              <a:t> </a:t>
            </a:r>
            <a:r>
              <a:rPr lang="en-US" sz="3600" dirty="0" smtClean="0"/>
              <a:t>To give an example of a complex food web</a:t>
            </a:r>
          </a:p>
          <a:p>
            <a:pPr marL="0" indent="0">
              <a:buNone/>
            </a:pPr>
            <a:r>
              <a:rPr lang="en-US" sz="3600" dirty="0" smtClean="0"/>
              <a:t>Paragraph 4 is marked with an arrow ➡</a:t>
            </a:r>
          </a:p>
        </p:txBody>
      </p:sp>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895" y="286604"/>
            <a:ext cx="10440785" cy="1010182"/>
          </a:xfrm>
        </p:spPr>
        <p:txBody>
          <a:bodyPr/>
          <a:lstStyle/>
          <a:p>
            <a:r>
              <a:rPr lang="en-US" b="1" dirty="0" smtClean="0"/>
              <a:t>Answer</a:t>
            </a:r>
            <a:endParaRPr lang="en-US" b="1" dirty="0"/>
          </a:p>
        </p:txBody>
      </p:sp>
      <p:sp>
        <p:nvSpPr>
          <p:cNvPr id="3" name="Content Placeholder 2"/>
          <p:cNvSpPr>
            <a:spLocks noGrp="1"/>
          </p:cNvSpPr>
          <p:nvPr>
            <p:ph idx="1"/>
          </p:nvPr>
        </p:nvSpPr>
        <p:spPr>
          <a:xfrm>
            <a:off x="838200" y="1529542"/>
            <a:ext cx="10515600" cy="4647421"/>
          </a:xfrm>
          <a:ln>
            <a:noFill/>
          </a:ln>
        </p:spPr>
        <p:txBody>
          <a:bodyPr>
            <a:noAutofit/>
          </a:bodyPr>
          <a:lstStyle/>
          <a:p>
            <a:pPr marL="0" indent="0">
              <a:buNone/>
            </a:pPr>
            <a:r>
              <a:rPr lang="en-US" sz="3600" dirty="0" smtClean="0"/>
              <a:t>Why does the author mention “krill” in paragraph 4?	</a:t>
            </a:r>
          </a:p>
          <a:p>
            <a:pPr>
              <a:buFont typeface="Courier New" charset="0"/>
              <a:buChar char="o"/>
            </a:pPr>
            <a:r>
              <a:rPr lang="en-US" sz="3600" dirty="0" smtClean="0"/>
              <a:t>To suggest a solution for a problem in the food chain</a:t>
            </a:r>
          </a:p>
          <a:p>
            <a:pPr>
              <a:buFont typeface="Courier New" charset="0"/>
              <a:buChar char="o"/>
            </a:pPr>
            <a:r>
              <a:rPr lang="en-US" sz="3600" dirty="0" smtClean="0"/>
              <a:t>To provide evidence that contradicts previously</a:t>
            </a:r>
          </a:p>
          <a:p>
            <a:pPr marL="0" indent="0">
              <a:buNone/>
            </a:pPr>
            <a:r>
              <a:rPr lang="en-US" sz="3600" dirty="0" smtClean="0"/>
              <a:t>   stated opinions</a:t>
            </a:r>
          </a:p>
          <a:p>
            <a:pPr>
              <a:buFont typeface="Courier New" charset="0"/>
              <a:buChar char="o"/>
            </a:pPr>
            <a:r>
              <a:rPr lang="en-US" sz="3600" dirty="0" smtClean="0"/>
              <a:t>To present an explanation for the killing of krill</a:t>
            </a:r>
          </a:p>
          <a:p>
            <a:pPr>
              <a:buFont typeface="Courier New" charset="0"/>
              <a:buChar char="o"/>
            </a:pPr>
            <a:r>
              <a:rPr lang="en-US" sz="3600" dirty="0" smtClean="0"/>
              <a:t>To give an example of a complex food web</a:t>
            </a:r>
          </a:p>
          <a:p>
            <a:pPr marL="0" indent="0">
              <a:buNone/>
            </a:pPr>
            <a:r>
              <a:rPr lang="en-US" sz="3600" dirty="0" smtClean="0"/>
              <a:t>Paragraph 4 is marked with an arrow ➡</a:t>
            </a:r>
          </a:p>
        </p:txBody>
      </p:sp>
      <p:sp>
        <p:nvSpPr>
          <p:cNvPr id="4" name="Oval 3"/>
          <p:cNvSpPr/>
          <p:nvPr/>
        </p:nvSpPr>
        <p:spPr>
          <a:xfrm>
            <a:off x="949036" y="4883727"/>
            <a:ext cx="235527" cy="16625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377090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0902" y="381752"/>
            <a:ext cx="10372898" cy="1097914"/>
          </a:xfrm>
        </p:spPr>
        <p:txBody>
          <a:bodyPr/>
          <a:lstStyle/>
          <a:p>
            <a:r>
              <a:rPr lang="en-US" b="1" dirty="0" smtClean="0"/>
              <a:t>Explanation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The passage states that “One complex community is the oceanic food web that includes krill, a primary consumer.” </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This is one </a:t>
            </a:r>
            <a:r>
              <a:rPr lang="en-US" sz="3600" i="1" dirty="0" smtClean="0"/>
              <a:t>example</a:t>
            </a:r>
            <a:r>
              <a:rPr lang="en-US" sz="3600" dirty="0" smtClean="0"/>
              <a:t> of complex communities.</a:t>
            </a:r>
            <a:endParaRPr lang="en-US" sz="3600" dirty="0"/>
          </a:p>
        </p:txBody>
      </p:sp>
    </p:spTree>
    <p:extLst>
      <p:ext uri="{BB962C8B-B14F-4D97-AF65-F5344CB8AC3E}">
        <p14:creationId xmlns:p14="http://schemas.microsoft.com/office/powerpoint/2010/main" val="16198541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1389531899"/>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108</TotalTime>
  <Words>264</Words>
  <Application>Microsoft Office PowerPoint</Application>
  <PresentationFormat>Widescreen</PresentationFormat>
  <Paragraphs>51</Paragraphs>
  <Slides>9</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Calibri Light</vt:lpstr>
      <vt:lpstr>Courier New</vt:lpstr>
      <vt:lpstr>Retrospect</vt:lpstr>
      <vt:lpstr>Office Theme</vt:lpstr>
      <vt:lpstr>Review </vt:lpstr>
      <vt:lpstr>Purpose</vt:lpstr>
      <vt:lpstr>1  Identify the purpose question</vt:lpstr>
      <vt:lpstr>2  Find the word or phrase in the passage</vt:lpstr>
      <vt:lpstr>3  Read the first words in the answer choices</vt:lpstr>
      <vt:lpstr>Question</vt:lpstr>
      <vt:lpstr>Answer</vt:lpstr>
      <vt:lpstr>Explanation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38</cp:revision>
  <cp:lastPrinted>2017-10-11T19:17:51Z</cp:lastPrinted>
  <dcterms:created xsi:type="dcterms:W3CDTF">2017-10-11T17:59:39Z</dcterms:created>
  <dcterms:modified xsi:type="dcterms:W3CDTF">2019-09-12T14:41:50Z</dcterms:modified>
</cp:coreProperties>
</file>